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</p:sldIdLst>
  <p:sldSz cy="5143500" cx="9144000"/>
  <p:notesSz cx="6858000" cy="9144000"/>
  <p:embeddedFontLst>
    <p:embeddedFont>
      <p:font typeface="Roboto"/>
      <p:regular r:id="rId15"/>
      <p:bold r:id="rId16"/>
      <p:italic r:id="rId17"/>
      <p:boldItalic r:id="rId1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9C654232-5F53-4C8E-9DF1-3628A38C5663}">
  <a:tblStyle styleId="{9C654232-5F53-4C8E-9DF1-3628A38C566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15" Type="http://schemas.openxmlformats.org/officeDocument/2006/relationships/font" Target="fonts/Roboto-regular.fntdata"/><Relationship Id="rId14" Type="http://schemas.openxmlformats.org/officeDocument/2006/relationships/slide" Target="slides/slide8.xml"/><Relationship Id="rId17" Type="http://schemas.openxmlformats.org/officeDocument/2006/relationships/font" Target="fonts/Roboto-italic.fntdata"/><Relationship Id="rId16" Type="http://schemas.openxmlformats.org/officeDocument/2006/relationships/font" Target="fonts/Roboto-bold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8" Type="http://schemas.openxmlformats.org/officeDocument/2006/relationships/font" Target="fonts/Roboto-bold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82647ef426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82647ef426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833514d130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833514d130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82676ca6e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82676ca6e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833514d130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833514d130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833514d130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833514d130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833514d130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833514d130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833514d130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833514d130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82676ca6e6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82676ca6e6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jpg"/><Relationship Id="rId4" Type="http://schemas.openxmlformats.org/officeDocument/2006/relationships/image" Target="../media/image6.png"/><Relationship Id="rId5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2.png"/><Relationship Id="rId5" Type="http://schemas.openxmlformats.org/officeDocument/2006/relationships/hyperlink" Target="https://www.kaggle.com/allen-institute-for-ai/CORD-19-research-challenge/discussion/135826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3.png"/><Relationship Id="rId5" Type="http://schemas.openxmlformats.org/officeDocument/2006/relationships/hyperlink" Target="https://www.kaggle.com/cord-19-rules-accept-form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hyperlink" Target="https://www.kaggle.com/allen-institute-for-ai/CORD-19-research-challenge/tasks?taskId=572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7115" y="0"/>
            <a:ext cx="7715251" cy="514224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1940" y="4758702"/>
            <a:ext cx="1578301" cy="305175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/>
          <p:nvPr/>
        </p:nvSpPr>
        <p:spPr>
          <a:xfrm>
            <a:off x="7253850" y="-18525"/>
            <a:ext cx="1890000" cy="51735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3"/>
          <p:cNvSpPr/>
          <p:nvPr/>
        </p:nvSpPr>
        <p:spPr>
          <a:xfrm rot="10800000">
            <a:off x="4540377" y="-10650"/>
            <a:ext cx="2723700" cy="5168400"/>
          </a:xfrm>
          <a:prstGeom prst="rtTriangle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13"/>
          <p:cNvSpPr txBox="1"/>
          <p:nvPr/>
        </p:nvSpPr>
        <p:spPr>
          <a:xfrm>
            <a:off x="4962000" y="1258900"/>
            <a:ext cx="4182000" cy="23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"/>
                <a:ea typeface="Roboto"/>
                <a:cs typeface="Roboto"/>
                <a:sym typeface="Roboto"/>
              </a:rPr>
              <a:t>COVID-19</a:t>
            </a:r>
            <a:br>
              <a:rPr lang="en" sz="3600">
                <a:latin typeface="Roboto"/>
                <a:ea typeface="Roboto"/>
                <a:cs typeface="Roboto"/>
                <a:sym typeface="Roboto"/>
              </a:rPr>
            </a:br>
            <a:r>
              <a:rPr lang="en" sz="3600">
                <a:latin typeface="Roboto"/>
                <a:ea typeface="Roboto"/>
                <a:cs typeface="Roboto"/>
                <a:sym typeface="Roboto"/>
              </a:rPr>
              <a:t>Challenge</a:t>
            </a:r>
            <a:endParaRPr sz="36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"/>
                <a:ea typeface="Roboto"/>
                <a:cs typeface="Roboto"/>
                <a:sym typeface="Roboto"/>
              </a:rPr>
              <a:t>Research</a:t>
            </a:r>
            <a:endParaRPr sz="36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"/>
                <a:ea typeface="Roboto"/>
                <a:cs typeface="Roboto"/>
                <a:sym typeface="Roboto"/>
              </a:rPr>
              <a:t>Project</a:t>
            </a:r>
            <a:endParaRPr sz="36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9" name="Google Shape;59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16575" y="0"/>
            <a:ext cx="4127425" cy="886350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3"/>
          <p:cNvSpPr txBox="1"/>
          <p:nvPr/>
        </p:nvSpPr>
        <p:spPr>
          <a:xfrm>
            <a:off x="7090900" y="4150900"/>
            <a:ext cx="20529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Discussion Deck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 &amp; Agenda</a:t>
            </a:r>
            <a:endParaRPr/>
          </a:p>
        </p:txBody>
      </p:sp>
      <p:pic>
        <p:nvPicPr>
          <p:cNvPr id="66" name="Google Shape;6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9216" y="4520141"/>
            <a:ext cx="1828598" cy="4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4"/>
          <p:cNvSpPr txBox="1"/>
          <p:nvPr>
            <p:ph idx="1" type="body"/>
          </p:nvPr>
        </p:nvSpPr>
        <p:spPr>
          <a:xfrm>
            <a:off x="311700" y="1152475"/>
            <a:ext cx="8520600" cy="182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Objective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Is there a go-forward project we can / want to pursue?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If so, determine plan &amp; next steps</a:t>
            </a:r>
            <a:endParaRPr/>
          </a:p>
          <a:p>
            <a:pPr indent="0" lvl="0" marL="9144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Agenda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Introductions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Review Deadlines / Discuss Rules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Select Task / Subtasks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Explore approach including problem statement / hypothesis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Discuss roles, next steps, additional resources required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Deadlines</a:t>
            </a:r>
            <a:endParaRPr/>
          </a:p>
        </p:txBody>
      </p:sp>
      <p:pic>
        <p:nvPicPr>
          <p:cNvPr id="73" name="Google Shape;7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9216" y="4520141"/>
            <a:ext cx="1828598" cy="46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10825" y="105075"/>
            <a:ext cx="6035051" cy="4415074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/>
          <p:nvPr/>
        </p:nvSpPr>
        <p:spPr>
          <a:xfrm>
            <a:off x="0" y="4408950"/>
            <a:ext cx="3000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5"/>
              </a:rPr>
              <a:t>https://www.kaggle.com/allen-institute-for-ai/CORD-19-research-challenge/discussion/135826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Submission Requirements</a:t>
            </a:r>
            <a:endParaRPr/>
          </a:p>
        </p:txBody>
      </p:sp>
      <p:pic>
        <p:nvPicPr>
          <p:cNvPr id="81" name="Google Shape;8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9216" y="4520141"/>
            <a:ext cx="1828598" cy="46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93450" y="1088175"/>
            <a:ext cx="7665326" cy="2377425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93675" y="4339450"/>
            <a:ext cx="3000000" cy="6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5"/>
              </a:rPr>
              <a:t>https://www.kaggle.com/cord-19-rules-accept-form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Subtasks: </a:t>
            </a:r>
            <a:br>
              <a:rPr lang="en"/>
            </a:br>
            <a:r>
              <a:rPr b="1" lang="en" sz="1200">
                <a:solidFill>
                  <a:srgbClr val="202124"/>
                </a:solidFill>
                <a:highlight>
                  <a:srgbClr val="FFFFFF"/>
                </a:highlight>
              </a:rPr>
              <a:t>What has been published about medical care?</a:t>
            </a:r>
            <a:endParaRPr b="1" sz="1200">
              <a:solidFill>
                <a:srgbClr val="202124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 </a:t>
            </a:r>
            <a:endParaRPr sz="1200"/>
          </a:p>
        </p:txBody>
      </p:sp>
      <p:pic>
        <p:nvPicPr>
          <p:cNvPr id="89" name="Google Shape;8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32780" y="0"/>
            <a:ext cx="4463870" cy="4991099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7"/>
          <p:cNvSpPr txBox="1"/>
          <p:nvPr/>
        </p:nvSpPr>
        <p:spPr>
          <a:xfrm>
            <a:off x="3947225" y="389891"/>
            <a:ext cx="2961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</a:t>
            </a:r>
            <a:endParaRPr/>
          </a:p>
        </p:txBody>
      </p:sp>
      <p:sp>
        <p:nvSpPr>
          <p:cNvPr id="91" name="Google Shape;91;p17"/>
          <p:cNvSpPr txBox="1"/>
          <p:nvPr/>
        </p:nvSpPr>
        <p:spPr>
          <a:xfrm>
            <a:off x="3947225" y="694691"/>
            <a:ext cx="2961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</a:t>
            </a:r>
            <a:endParaRPr/>
          </a:p>
        </p:txBody>
      </p:sp>
      <p:sp>
        <p:nvSpPr>
          <p:cNvPr id="92" name="Google Shape;92;p17"/>
          <p:cNvSpPr txBox="1"/>
          <p:nvPr/>
        </p:nvSpPr>
        <p:spPr>
          <a:xfrm>
            <a:off x="3947225" y="985045"/>
            <a:ext cx="2961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</a:rPr>
              <a:t>X</a:t>
            </a:r>
            <a:endParaRPr>
              <a:solidFill>
                <a:srgbClr val="B7B7B7"/>
              </a:solidFill>
            </a:endParaRPr>
          </a:p>
        </p:txBody>
      </p:sp>
      <p:sp>
        <p:nvSpPr>
          <p:cNvPr id="93" name="Google Shape;93;p17"/>
          <p:cNvSpPr txBox="1"/>
          <p:nvPr/>
        </p:nvSpPr>
        <p:spPr>
          <a:xfrm>
            <a:off x="3947225" y="3790000"/>
            <a:ext cx="2961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CCCC"/>
                </a:solidFill>
              </a:rPr>
              <a:t>X</a:t>
            </a:r>
            <a:endParaRPr>
              <a:solidFill>
                <a:srgbClr val="CCCCCC"/>
              </a:solidFill>
            </a:endParaRPr>
          </a:p>
        </p:txBody>
      </p:sp>
      <p:sp>
        <p:nvSpPr>
          <p:cNvPr id="94" name="Google Shape;94;p17"/>
          <p:cNvSpPr txBox="1"/>
          <p:nvPr/>
        </p:nvSpPr>
        <p:spPr>
          <a:xfrm>
            <a:off x="3947225" y="3528536"/>
            <a:ext cx="2961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</a:t>
            </a:r>
            <a:endParaRPr/>
          </a:p>
        </p:txBody>
      </p:sp>
      <p:sp>
        <p:nvSpPr>
          <p:cNvPr id="95" name="Google Shape;95;p17"/>
          <p:cNvSpPr txBox="1"/>
          <p:nvPr/>
        </p:nvSpPr>
        <p:spPr>
          <a:xfrm>
            <a:off x="72350" y="4244400"/>
            <a:ext cx="3000000" cy="7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4"/>
              </a:rPr>
              <a:t>https://www.kaggle.com/allen-institute-for-ai/CORD-19-research-challenge/tasks?taskId=572</a:t>
            </a:r>
            <a:endParaRPr/>
          </a:p>
        </p:txBody>
      </p:sp>
      <p:sp>
        <p:nvSpPr>
          <p:cNvPr id="96" name="Google Shape;96;p17"/>
          <p:cNvSpPr txBox="1"/>
          <p:nvPr/>
        </p:nvSpPr>
        <p:spPr>
          <a:xfrm>
            <a:off x="425100" y="1452200"/>
            <a:ext cx="14289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 votes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</a:rPr>
              <a:t>2 votes</a:t>
            </a:r>
            <a:endParaRPr>
              <a:solidFill>
                <a:srgbClr val="B7B7B7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</a:t>
            </a:r>
            <a:endParaRPr/>
          </a:p>
        </p:txBody>
      </p:sp>
      <p:sp>
        <p:nvSpPr>
          <p:cNvPr id="102" name="Google Shape;102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What do we learn from existing submissions?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Is there a subtask we want to pursue?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Problem statement / hypothesis?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Approach?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Steps</a:t>
            </a:r>
            <a:endParaRPr/>
          </a:p>
        </p:txBody>
      </p:sp>
      <p:graphicFrame>
        <p:nvGraphicFramePr>
          <p:cNvPr id="108" name="Google Shape;108;p19"/>
          <p:cNvGraphicFramePr/>
          <p:nvPr/>
        </p:nvGraphicFramePr>
        <p:xfrm>
          <a:off x="311700" y="1208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{9C654232-5F53-4C8E-9DF1-3628A38C5663}</a:tableStyleId>
              </a:tblPr>
              <a:tblGrid>
                <a:gridCol w="2130150"/>
                <a:gridCol w="2130150"/>
                <a:gridCol w="2130150"/>
                <a:gridCol w="21301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Next Step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Owner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Date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Add’l Resources Needed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20"/>
          <p:cNvPicPr preferRelativeResize="0"/>
          <p:nvPr/>
        </p:nvPicPr>
        <p:blipFill rotWithShape="1">
          <a:blip r:embed="rId3">
            <a:alphaModFix/>
          </a:blip>
          <a:srcRect b="12208" l="0" r="0" t="12935"/>
          <a:stretch/>
        </p:blipFill>
        <p:spPr>
          <a:xfrm>
            <a:off x="0" y="0"/>
            <a:ext cx="914400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